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7"/>
  </p:notesMasterIdLst>
  <p:sldIdLst>
    <p:sldId id="3318" r:id="rId6"/>
    <p:sldId id="11562" r:id="rId7"/>
    <p:sldId id="11568" r:id="rId8"/>
    <p:sldId id="11569" r:id="rId9"/>
    <p:sldId id="11570" r:id="rId10"/>
    <p:sldId id="11571" r:id="rId11"/>
    <p:sldId id="11572" r:id="rId12"/>
    <p:sldId id="11573" r:id="rId13"/>
    <p:sldId id="11574" r:id="rId14"/>
    <p:sldId id="11575" r:id="rId15"/>
    <p:sldId id="11576" r:id="rId16"/>
    <p:sldId id="11577" r:id="rId17"/>
    <p:sldId id="11578" r:id="rId18"/>
    <p:sldId id="11579" r:id="rId19"/>
    <p:sldId id="11580" r:id="rId20"/>
    <p:sldId id="11581" r:id="rId21"/>
    <p:sldId id="11582" r:id="rId22"/>
    <p:sldId id="11583" r:id="rId23"/>
    <p:sldId id="11584" r:id="rId24"/>
    <p:sldId id="11585" r:id="rId25"/>
    <p:sldId id="115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B0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BB8398-4322-432A-B2B0-10146ED3E10F}" v="144" dt="2023-05-03T15:07:01.9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644" y="-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D6FC4-4BB1-4A0A-B2EF-E544D9CCA85C}" type="datetimeFigureOut">
              <a:rPr lang="en-AE" smtClean="0"/>
              <a:t>03/05/2023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9C624-8978-4D21-B9C1-E985D110BD5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87943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9C624-8978-4D21-B9C1-E985D110BD55}" type="slidenum">
              <a:rPr lang="en-AE" smtClean="0"/>
              <a:t>12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165427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9C624-8978-4D21-B9C1-E985D110BD55}" type="slidenum">
              <a:rPr lang="en-AE" smtClean="0"/>
              <a:t>21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897082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9C624-8978-4D21-B9C1-E985D110BD55}" type="slidenum">
              <a:rPr lang="en-AE" smtClean="0"/>
              <a:t>13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281223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9C624-8978-4D21-B9C1-E985D110BD55}" type="slidenum">
              <a:rPr lang="en-AE" smtClean="0"/>
              <a:t>14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925615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9C624-8978-4D21-B9C1-E985D110BD55}" type="slidenum">
              <a:rPr lang="en-AE" smtClean="0"/>
              <a:t>15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869605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9C624-8978-4D21-B9C1-E985D110BD55}" type="slidenum">
              <a:rPr lang="en-AE" smtClean="0"/>
              <a:t>16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02744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9C624-8978-4D21-B9C1-E985D110BD55}" type="slidenum">
              <a:rPr lang="en-AE" smtClean="0"/>
              <a:t>17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204826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9C624-8978-4D21-B9C1-E985D110BD55}" type="slidenum">
              <a:rPr lang="en-AE" smtClean="0"/>
              <a:t>18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702276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9C624-8978-4D21-B9C1-E985D110BD55}" type="slidenum">
              <a:rPr lang="en-AE" smtClean="0"/>
              <a:t>19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010153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9C624-8978-4D21-B9C1-E985D110BD55}" type="slidenum">
              <a:rPr lang="en-AE" smtClean="0"/>
              <a:t>20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631846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2A77-0C1D-72F1-1685-6CA120E38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6D6DA8-1140-A574-29CB-EEA669109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73259-1FB9-6D4F-D2B0-052CA9747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49F5C-8D87-3F94-D42D-0A59B8833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3F133-66DD-6340-A0FC-F6C00956B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18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24BF8-B99D-8132-E1C3-A37C5B228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D48135-3C71-973B-BFF6-5B1EFF192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DFBE1-7432-B8B0-DA0C-CF85EE8F7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C6FB1-C414-90F2-D931-09DDC2550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7B63B-69CE-A325-9D38-75A2136DB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78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D352DC-C8A9-8A6E-89E1-317C27DBE0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F4874-60A9-EE66-A48D-8CA8D43A5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B95E1-44DE-2A3A-0FEC-DD602152E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D0065-63B5-8E2A-A246-5AA22C87B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9D854-E049-7883-0823-D8F299A7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659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275439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317738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183269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165765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07820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49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017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FAE98-39DF-4EB7-6DEC-25DFEE079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FA5B5-7AD9-49E9-2293-B04A064D5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26DE4-85D1-7BF2-0DAC-430048BA7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30EBA-ABE3-AAE2-F828-A0FA872CC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12F98-FC48-0453-73DF-C7A4252DC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91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E231D-734A-5F37-CB4A-BF4F08A29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A2EC3-7239-449B-17D0-1A870C456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7FDB8-B173-728E-A3E6-4F08B1DC5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35FE8-4CF5-EE60-CDAB-837C485EA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2F6A2-98DD-6884-D8E4-EB32842C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1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2BE0C-97F9-5598-AE44-268707F7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23463-0738-BF2E-D6D8-DDEBAE29F1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102E9D-FD66-1873-34A7-4038895C2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1D0DF-1B32-D5DE-B132-35EA19B9B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74911-2003-FA89-FB75-6D5C2196C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E679F-AD8A-1C2C-3744-F8A735F66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08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612A6-0084-4C91-2CF9-FDFDAAF3A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14608-9B66-A78C-C302-548C95653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8379DB-4DAB-A664-ED86-82FDCA9D2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062C2-CE23-5560-1BB5-904C14135B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7430E0-C90F-C06B-AB1B-6FCD07F7D5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D82C93-992E-CB79-BE00-83E253EF3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07FD3F-054D-0441-8D9E-32B660842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0CE0D2-1169-9C9A-31AD-5273E013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86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69589-3686-A634-0E37-E14D61163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6A4D21-9C79-8F53-A962-83978BC69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72EBDE-BF26-004A-8F01-010F4A3CB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21EEDB-A128-F8DB-D448-5B1EBEFD2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268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E582F5-2D82-C83C-8D3B-97222E06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8DF5CA-F0A0-B31A-454C-3651601D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E72BA-6BCF-4E21-B4FC-993348276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51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F1C1D-8E29-0929-E59B-58E93D87A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FEB57-2F81-E1D5-9B2B-1EC949BD1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F559F4-1F0B-E3E2-0B61-8D91EC3BC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FE032-BD8D-D7CA-1F97-6D93DD666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D1270-9DC4-3016-82F6-2784C69AF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3D49A-1A6E-C170-9F57-A62448A7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39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CE158-C6B6-08DC-2192-DA1C10BBB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501A15-B611-7188-9281-49FE27365C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A2C714-87E1-B92B-F353-AED6C2789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36BCB3-9326-D1CD-E994-B3169E6E1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C5C61-DBE2-68AB-5857-D948859A0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DE63C-77C5-FD02-09C7-8FFE5C2CD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31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B2A871-BDF7-E10C-F63D-951D1A0CA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3D437-ECF3-470F-82A9-BF322ECAF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FB815-F00A-F506-308E-7D513780B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739F1-836A-4789-AC19-B91D1D4E1122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71D20-D692-07A7-1EF5-E41EBE8C17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8104B-922F-1080-D38F-09FFE2D57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52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423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vl844528ob" TargetMode="External"/><Relationship Id="rId2" Type="http://schemas.openxmlformats.org/officeDocument/2006/relationships/hyperlink" Target="https://classroom.google.com/u/0/share?url=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lassroom.google.com/u/0/share?url=" TargetMode="Externa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.google.com/u/0/share?url=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jvGEVbgIXP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.google.com/u/0/share?url=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wordwall.net/resource/2316209" TargetMode="Externa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.google.com/u/0/share?url=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.google.com/u/0/share?url=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www.nagwa.com/ar/videos/716194079716/" TargetMode="Externa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.google.com/u/0/share?url=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wordwall.net/resource/377424" TargetMode="Externa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.google.com/u/0/share?url=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wordwall.net/ar/resource/4741993" TargetMode="Externa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.google.com/u/0/share?url=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wordwall.net/resource/29749991" TargetMode="Externa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.google.com/u/0/share?url=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.google.com/u/0/share?url=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.google.com/u/0/share?url=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ae/resource/t-n-2544858-splat-100-square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eh812243vx" TargetMode="External"/><Relationship Id="rId2" Type="http://schemas.openxmlformats.org/officeDocument/2006/relationships/hyperlink" Target="https://www.twinkl.ae/resource/square-number-cards-0-1000-t-n-10060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liveworksheets.com/lh2319456gg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up862466au" TargetMode="External"/><Relationship Id="rId2" Type="http://schemas.openxmlformats.org/officeDocument/2006/relationships/hyperlink" Target="https://classroom.google.com/u/0/share?url=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37127582" TargetMode="External"/><Relationship Id="rId2" Type="http://schemas.openxmlformats.org/officeDocument/2006/relationships/hyperlink" Target="https://classroom.google.com/u/0/share?url=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27180996" TargetMode="External"/><Relationship Id="rId2" Type="http://schemas.openxmlformats.org/officeDocument/2006/relationships/hyperlink" Target="https://classroom.google.com/u/0/share?url=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lassroom.google.com/u/0/share?url=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36037D-AB7C-B835-743F-A4D749060FF7}"/>
              </a:ext>
            </a:extLst>
          </p:cNvPr>
          <p:cNvSpPr txBox="1"/>
          <p:nvPr/>
        </p:nvSpPr>
        <p:spPr>
          <a:xfrm>
            <a:off x="1783630" y="1872185"/>
            <a:ext cx="8153400" cy="42011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defTabSz="1218987" rtl="1" fontAlgn="base"/>
            <a:r>
              <a:rPr lang="ar-AE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PT Bold Heading" panose="02010400000000000000" pitchFamily="2" charset="-78"/>
              </a:rPr>
              <a:t>أوراق عمل وحدة</a:t>
            </a:r>
          </a:p>
          <a:p>
            <a:pPr algn="ctr" defTabSz="1218987" rtl="1" fontAlgn="base"/>
            <a:endParaRPr lang="ar-AE" altLang="en-US" sz="280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r>
              <a:rPr lang="ar-AE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PT Bold Heading" panose="02010400000000000000" pitchFamily="2" charset="-78"/>
              </a:rPr>
              <a:t>(</a:t>
            </a:r>
            <a:r>
              <a:rPr lang="ar-AE" sz="3200" b="0" i="0" u="none" strike="noStrike" dirty="0">
                <a:solidFill>
                  <a:srgbClr val="C00000"/>
                </a:solidFill>
                <a:effectLst/>
                <a:latin typeface="Segoe UI Semilight" panose="020B0402040204020203" pitchFamily="34" charset="0"/>
                <a:cs typeface="PT Bold Heading" panose="02010400000000000000" pitchFamily="2" charset="-78"/>
              </a:rPr>
              <a:t>يُطبق المفاهيم الرياضية والعمليات الحسابية </a:t>
            </a:r>
            <a:r>
              <a:rPr lang="ar-AE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PT Bold Heading" panose="02010400000000000000" pitchFamily="2" charset="-78"/>
              </a:rPr>
              <a:t>)</a:t>
            </a:r>
          </a:p>
          <a:p>
            <a:pPr algn="ctr" defTabSz="1218987" rtl="1" fontAlgn="base"/>
            <a:endParaRPr lang="ar-AE" altLang="en-US" sz="280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r>
              <a:rPr lang="ar-AE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PT Bold Heading" panose="02010400000000000000" pitchFamily="2" charset="-78"/>
              </a:rPr>
              <a:t>اعداد :</a:t>
            </a:r>
          </a:p>
          <a:p>
            <a:pPr algn="ctr" defTabSz="1218987" rtl="1" fontAlgn="base"/>
            <a:endParaRPr lang="ar-AE" altLang="en-US" sz="280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r>
              <a:rPr lang="ar-AE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PT Bold Heading" panose="02010400000000000000" pitchFamily="2" charset="-78"/>
              </a:rPr>
              <a:t>إيمان راشد الشامسي </a:t>
            </a:r>
          </a:p>
          <a:p>
            <a:pPr algn="ctr" defTabSz="1218987" rtl="1" fontAlgn="base"/>
            <a:endParaRPr lang="ar-AE" altLang="en-US" sz="280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endParaRPr lang="ar-AE" altLang="en-US" sz="80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endParaRPr lang="ar-AE" altLang="en-US" sz="105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endParaRPr lang="ar-AE" altLang="en-US" sz="105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endParaRPr lang="ar-AE" altLang="en-US" sz="100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433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116933-638C-6E04-AC26-DD2642475E9B}"/>
              </a:ext>
            </a:extLst>
          </p:cNvPr>
          <p:cNvSpPr/>
          <p:nvPr/>
        </p:nvSpPr>
        <p:spPr>
          <a:xfrm>
            <a:off x="9576665" y="485632"/>
            <a:ext cx="15664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الدرس التاسع 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4">
            <a:hlinkClick r:id="rId2" tooltip="Add to Google Classroom"/>
            <a:extLst>
              <a:ext uri="{FF2B5EF4-FFF2-40B4-BE49-F238E27FC236}">
                <a16:creationId xmlns:a16="http://schemas.microsoft.com/office/drawing/2014/main" id="{551A8941-DBAF-6FE9-FC3F-CAF08AD07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350" tIns="79350" rIns="79350" bIns="793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4B6D13-1396-00A5-9E66-DAA3CDDDD0AA}"/>
              </a:ext>
            </a:extLst>
          </p:cNvPr>
          <p:cNvSpPr/>
          <p:nvPr/>
        </p:nvSpPr>
        <p:spPr>
          <a:xfrm>
            <a:off x="211792" y="2967335"/>
            <a:ext cx="190789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cap="none" spc="0" dirty="0">
                <a:ln w="0"/>
                <a:solidFill>
                  <a:schemeClr val="tx1"/>
                </a:solidFill>
              </a:rPr>
              <a:t>ورقة عمل تفاعلية</a:t>
            </a:r>
            <a:endParaRPr lang="en-US" sz="2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5033809-0409-3F38-AD72-D72EEA0475A7}"/>
              </a:ext>
            </a:extLst>
          </p:cNvPr>
          <p:cNvSpPr/>
          <p:nvPr/>
        </p:nvSpPr>
        <p:spPr>
          <a:xfrm>
            <a:off x="2119687" y="3004917"/>
            <a:ext cx="829558" cy="386499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0B35EAC6-2945-E142-8793-D85B10549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321296"/>
              </p:ext>
            </p:extLst>
          </p:nvPr>
        </p:nvGraphicFramePr>
        <p:xfrm>
          <a:off x="415834" y="962417"/>
          <a:ext cx="10799420" cy="1174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55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64622"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المعيار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المخرج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عنوان الدرس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الوحدة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809765">
                <a:tc>
                  <a:txBody>
                    <a:bodyPr/>
                    <a:lstStyle/>
                    <a:p>
                      <a:pPr algn="r" rtl="1" fontAlgn="ctr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 يميز الأشكال الهندسية ذات الأبعاد الثلاثية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يميز ويرسم الأشكال الهندسية الأساسية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تمييز الأشكال الهندسية ثلاثية الأبعاد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يُطبق المفاهيم الرياضية والعمليات الحسابية 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CDA825F-17B1-3D95-6C0B-7856B6CE8FC8}"/>
              </a:ext>
            </a:extLst>
          </p:cNvPr>
          <p:cNvSpPr txBox="1"/>
          <p:nvPr/>
        </p:nvSpPr>
        <p:spPr>
          <a:xfrm>
            <a:off x="3183555" y="3042501"/>
            <a:ext cx="609760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AE" dirty="0">
                <a:hlinkClick r:id="rId3"/>
              </a:rPr>
              <a:t>https://www.liveworksheets.com/vl844528ob</a:t>
            </a:r>
            <a:r>
              <a:rPr lang="ar-AE" dirty="0"/>
              <a:t> </a:t>
            </a:r>
            <a:endParaRPr lang="en-A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8BAB2E-B511-A41C-1447-B5A07EB79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462" y="3642821"/>
            <a:ext cx="7093315" cy="284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36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116933-638C-6E04-AC26-DD2642475E9B}"/>
              </a:ext>
            </a:extLst>
          </p:cNvPr>
          <p:cNvSpPr/>
          <p:nvPr/>
        </p:nvSpPr>
        <p:spPr>
          <a:xfrm>
            <a:off x="9547009" y="485632"/>
            <a:ext cx="16257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الدرس العاشر 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4">
            <a:hlinkClick r:id="rId2" tooltip="Add to Google Classroom"/>
            <a:extLst>
              <a:ext uri="{FF2B5EF4-FFF2-40B4-BE49-F238E27FC236}">
                <a16:creationId xmlns:a16="http://schemas.microsoft.com/office/drawing/2014/main" id="{551A8941-DBAF-6FE9-FC3F-CAF08AD07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350" tIns="79350" rIns="79350" bIns="793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0B35EAC6-2945-E142-8793-D85B105493BC}"/>
              </a:ext>
            </a:extLst>
          </p:cNvPr>
          <p:cNvGraphicFramePr>
            <a:graphicFrameLocks noGrp="1"/>
          </p:cNvGraphicFramePr>
          <p:nvPr/>
        </p:nvGraphicFramePr>
        <p:xfrm>
          <a:off x="415834" y="962417"/>
          <a:ext cx="10799420" cy="1174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55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64622"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المعيار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المخرج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عنوان الدرس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الوحدة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809765">
                <a:tc>
                  <a:txBody>
                    <a:bodyPr/>
                    <a:lstStyle/>
                    <a:p>
                      <a:pPr algn="r" rtl="1" fontAlgn="ctr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 يميز الأشكال الهندسية ذات الأبعاد الثلاثية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يميز ويرسم الأشكال الهندسية الأساسية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تمييز الأشكال الهندسية ثلاثية الأبعاد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يُطبق المفاهيم الرياضية والعمليات الحسابية 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270F516-00BE-AE79-6B62-18F9F80F70A9}"/>
              </a:ext>
            </a:extLst>
          </p:cNvPr>
          <p:cNvSpPr txBox="1"/>
          <p:nvPr/>
        </p:nvSpPr>
        <p:spPr>
          <a:xfrm>
            <a:off x="2669406" y="4147671"/>
            <a:ext cx="6853187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48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اختبار</a:t>
            </a:r>
            <a:endParaRPr kumimoji="0" lang="en-AE" sz="48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2050" name="Picture 2" descr="Exam - Free computer icons">
            <a:extLst>
              <a:ext uri="{FF2B5EF4-FFF2-40B4-BE49-F238E27FC236}">
                <a16:creationId xmlns:a16="http://schemas.microsoft.com/office/drawing/2014/main" id="{A76382B8-931E-2D3D-D025-F6A50413E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663" y="2710329"/>
            <a:ext cx="3782728" cy="378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098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116933-638C-6E04-AC26-DD2642475E9B}"/>
              </a:ext>
            </a:extLst>
          </p:cNvPr>
          <p:cNvSpPr/>
          <p:nvPr/>
        </p:nvSpPr>
        <p:spPr>
          <a:xfrm>
            <a:off x="9209579" y="485632"/>
            <a:ext cx="23006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الدرس </a:t>
            </a:r>
            <a:r>
              <a:rPr lang="ar-AE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الحادي عشر </a:t>
            </a:r>
            <a:r>
              <a:rPr lang="ar-AE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4">
            <a:hlinkClick r:id="rId3" tooltip="Add to Google Classroom"/>
            <a:extLst>
              <a:ext uri="{FF2B5EF4-FFF2-40B4-BE49-F238E27FC236}">
                <a16:creationId xmlns:a16="http://schemas.microsoft.com/office/drawing/2014/main" id="{551A8941-DBAF-6FE9-FC3F-CAF08AD07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350" tIns="79350" rIns="79350" bIns="793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0B35EAC6-2945-E142-8793-D85B10549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707081"/>
              </p:ext>
            </p:extLst>
          </p:nvPr>
        </p:nvGraphicFramePr>
        <p:xfrm>
          <a:off x="415834" y="962417"/>
          <a:ext cx="10799420" cy="1174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55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64622"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المعيار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المخرج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عنوان الدرس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الوحدة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809765">
                <a:tc>
                  <a:txBody>
                    <a:bodyPr/>
                    <a:lstStyle/>
                    <a:p>
                      <a:pPr algn="r" rtl="1" fontAlgn="ctr"/>
                      <a:r>
                        <a:rPr lang="ar-AE" sz="1100" u="none" strike="noStrike" dirty="0">
                          <a:effectLst/>
                        </a:rPr>
                        <a:t> يستعمل أنواع المقاييس المستخدمة</a:t>
                      </a:r>
                      <a:endParaRPr lang="ar-AE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</a:endParaRPr>
                    </a:p>
                    <a:p>
                      <a:pPr algn="r" rtl="1" fontAlgn="ctr"/>
                      <a:r>
                        <a:rPr lang="ar-AE" sz="1100" u="none" strike="noStrike" dirty="0">
                          <a:effectLst/>
                        </a:rPr>
                        <a:t>يستخدم شريط القياس بصورة صحيحة عند أخذ القياسات التي سيتم خياطتها</a:t>
                      </a:r>
                      <a:endParaRPr lang="ar-AE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يقيس المساحات والأطوال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القياس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يُطبق المفاهيم الرياضية والعمليات الحسابية 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188D7D9-F816-A30D-7EAA-169BCEFEA97B}"/>
              </a:ext>
            </a:extLst>
          </p:cNvPr>
          <p:cNvSpPr txBox="1"/>
          <p:nvPr/>
        </p:nvSpPr>
        <p:spPr>
          <a:xfrm>
            <a:off x="4262290" y="2813603"/>
            <a:ext cx="609760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AE" dirty="0">
                <a:hlinkClick r:id="rId4"/>
              </a:rPr>
              <a:t>https://www.youtube.com/watch?v=jvGEVbgIXPU</a:t>
            </a:r>
            <a:r>
              <a:rPr lang="en-AE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0E83D0-E9B3-39E4-7047-27D4E6475B23}"/>
              </a:ext>
            </a:extLst>
          </p:cNvPr>
          <p:cNvSpPr/>
          <p:nvPr/>
        </p:nvSpPr>
        <p:spPr>
          <a:xfrm>
            <a:off x="796088" y="2967335"/>
            <a:ext cx="73930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dirty="0">
                <a:ln w="0"/>
                <a:solidFill>
                  <a:schemeClr val="tx1"/>
                </a:solidFill>
              </a:rPr>
              <a:t>فيديو 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CABB170-C689-6464-6C99-DF61EEB22F70}"/>
              </a:ext>
            </a:extLst>
          </p:cNvPr>
          <p:cNvSpPr/>
          <p:nvPr/>
        </p:nvSpPr>
        <p:spPr>
          <a:xfrm>
            <a:off x="1545018" y="2998269"/>
            <a:ext cx="829558" cy="386499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FEF699-023D-1ECD-26C9-9912FE69EF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4041" y="3235750"/>
            <a:ext cx="6051861" cy="336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96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116933-638C-6E04-AC26-DD2642475E9B}"/>
              </a:ext>
            </a:extLst>
          </p:cNvPr>
          <p:cNvSpPr/>
          <p:nvPr/>
        </p:nvSpPr>
        <p:spPr>
          <a:xfrm>
            <a:off x="9276105" y="485632"/>
            <a:ext cx="21675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الدرس </a:t>
            </a:r>
            <a:r>
              <a:rPr lang="ar-AE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الثاني عشر </a:t>
            </a:r>
            <a:r>
              <a:rPr lang="ar-AE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4">
            <a:hlinkClick r:id="rId3" tooltip="Add to Google Classroom"/>
            <a:extLst>
              <a:ext uri="{FF2B5EF4-FFF2-40B4-BE49-F238E27FC236}">
                <a16:creationId xmlns:a16="http://schemas.microsoft.com/office/drawing/2014/main" id="{551A8941-DBAF-6FE9-FC3F-CAF08AD07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350" tIns="79350" rIns="79350" bIns="793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0B35EAC6-2945-E142-8793-D85B10549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600990"/>
              </p:ext>
            </p:extLst>
          </p:nvPr>
        </p:nvGraphicFramePr>
        <p:xfrm>
          <a:off x="415834" y="962417"/>
          <a:ext cx="10799420" cy="1174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55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64622"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المعيار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المخرج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عنوان الدرس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الوحدة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809765">
                <a:tc>
                  <a:txBody>
                    <a:bodyPr/>
                    <a:lstStyle/>
                    <a:p>
                      <a:pPr algn="r" rtl="1" fontAlgn="ctr"/>
                      <a:r>
                        <a:rPr lang="ar-AE" sz="1100" u="none" strike="noStrike" dirty="0">
                          <a:effectLst/>
                        </a:rPr>
                        <a:t>يفرق بين وحدات القياس: (المتر – سم)</a:t>
                      </a:r>
                      <a:endParaRPr lang="ar-AE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</a:endParaRPr>
                    </a:p>
                    <a:p>
                      <a:pPr algn="r" rtl="1" fontAlgn="ctr"/>
                      <a:r>
                        <a:rPr lang="ar-AE" sz="1100" u="none" strike="noStrike" dirty="0">
                          <a:effectLst/>
                        </a:rPr>
                        <a:t>يقيس  الأطوال المختلفة</a:t>
                      </a:r>
                      <a:endParaRPr lang="ar-AE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</a:endParaRPr>
                    </a:p>
                    <a:p>
                      <a:pPr algn="r" rtl="1" fontAlgn="ctr"/>
                      <a:endParaRPr lang="ar-AE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يقيس المساحات والأطوال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وحدات القياس 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يُطبق المفاهيم الرياضية والعمليات الحسابية 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C40E83D0-E9B3-39E4-7047-27D4E6475B23}"/>
              </a:ext>
            </a:extLst>
          </p:cNvPr>
          <p:cNvSpPr/>
          <p:nvPr/>
        </p:nvSpPr>
        <p:spPr>
          <a:xfrm>
            <a:off x="122028" y="2967335"/>
            <a:ext cx="208743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dirty="0">
                <a:ln w="0"/>
                <a:solidFill>
                  <a:schemeClr val="tx1"/>
                </a:solidFill>
              </a:rPr>
              <a:t>ورقة عمل تفاعلية  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CABB170-C689-6464-6C99-DF61EEB22F70}"/>
              </a:ext>
            </a:extLst>
          </p:cNvPr>
          <p:cNvSpPr/>
          <p:nvPr/>
        </p:nvSpPr>
        <p:spPr>
          <a:xfrm>
            <a:off x="2209459" y="3004917"/>
            <a:ext cx="829558" cy="386499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C02ABB-8603-51FB-E27F-59C119E55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0490" y="3371119"/>
            <a:ext cx="5159020" cy="27001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85181D3-5B07-BC43-9D83-058EE88CA5B5}"/>
              </a:ext>
            </a:extLst>
          </p:cNvPr>
          <p:cNvSpPr txBox="1"/>
          <p:nvPr/>
        </p:nvSpPr>
        <p:spPr>
          <a:xfrm>
            <a:off x="3770490" y="2782669"/>
            <a:ext cx="609760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AE" dirty="0">
                <a:hlinkClick r:id="rId5"/>
              </a:rPr>
              <a:t>https://wordwall.net/resource/2316209</a:t>
            </a:r>
            <a:r>
              <a:rPr lang="en-A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6492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116933-638C-6E04-AC26-DD2642475E9B}"/>
              </a:ext>
            </a:extLst>
          </p:cNvPr>
          <p:cNvSpPr/>
          <p:nvPr/>
        </p:nvSpPr>
        <p:spPr>
          <a:xfrm>
            <a:off x="9262481" y="485632"/>
            <a:ext cx="21948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الدرس </a:t>
            </a:r>
            <a:r>
              <a:rPr lang="ar-AE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الثالث عشر </a:t>
            </a:r>
            <a:r>
              <a:rPr lang="ar-AE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4">
            <a:hlinkClick r:id="rId3" tooltip="Add to Google Classroom"/>
            <a:extLst>
              <a:ext uri="{FF2B5EF4-FFF2-40B4-BE49-F238E27FC236}">
                <a16:creationId xmlns:a16="http://schemas.microsoft.com/office/drawing/2014/main" id="{551A8941-DBAF-6FE9-FC3F-CAF08AD07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350" tIns="79350" rIns="79350" bIns="793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0B35EAC6-2945-E142-8793-D85B10549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76058"/>
              </p:ext>
            </p:extLst>
          </p:nvPr>
        </p:nvGraphicFramePr>
        <p:xfrm>
          <a:off x="415834" y="962417"/>
          <a:ext cx="10799420" cy="1174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55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64622"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المعيار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المخرج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عنوان الدرس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الوحدة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809765">
                <a:tc>
                  <a:txBody>
                    <a:bodyPr/>
                    <a:lstStyle/>
                    <a:p>
                      <a:pPr algn="r" rtl="1" fontAlgn="ctr"/>
                      <a:r>
                        <a:rPr lang="ar-AE" sz="1100" u="none" strike="noStrike" dirty="0">
                          <a:effectLst/>
                        </a:rPr>
                        <a:t>يستخدم المسطرة لقياس الأطوال عندما يطلب منه ذلك</a:t>
                      </a:r>
                      <a:endParaRPr lang="ar-AE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</a:endParaRPr>
                    </a:p>
                    <a:p>
                      <a:pPr algn="r" rtl="1" fontAlgn="ctr"/>
                      <a:r>
                        <a:rPr lang="ar-AE" sz="1100" u="none" strike="noStrike" dirty="0">
                          <a:effectLst/>
                        </a:rPr>
                        <a:t>يقيس المساحات عن طريق عد المربعات</a:t>
                      </a:r>
                      <a:endParaRPr lang="ar-AE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</a:endParaRPr>
                    </a:p>
                    <a:p>
                      <a:pPr algn="r" rtl="1" fontAlgn="ctr"/>
                      <a:endParaRPr lang="ar-AE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يقيس المساحات والأطوال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قياس  الأطوال والمساحات 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يُطبق المفاهيم الرياضية والعمليات الحسابية 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C40E83D0-E9B3-39E4-7047-27D4E6475B23}"/>
              </a:ext>
            </a:extLst>
          </p:cNvPr>
          <p:cNvSpPr/>
          <p:nvPr/>
        </p:nvSpPr>
        <p:spPr>
          <a:xfrm>
            <a:off x="570869" y="2967335"/>
            <a:ext cx="118974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dirty="0">
                <a:ln w="0"/>
                <a:solidFill>
                  <a:schemeClr val="tx1"/>
                </a:solidFill>
              </a:rPr>
              <a:t>ورقة عمل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CABB170-C689-6464-6C99-DF61EEB22F70}"/>
              </a:ext>
            </a:extLst>
          </p:cNvPr>
          <p:cNvSpPr/>
          <p:nvPr/>
        </p:nvSpPr>
        <p:spPr>
          <a:xfrm>
            <a:off x="1760618" y="3004917"/>
            <a:ext cx="829558" cy="386499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0D3AA8-61B7-307D-08D3-52D210906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1324" y="2151924"/>
            <a:ext cx="3056756" cy="432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1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116933-638C-6E04-AC26-DD2642475E9B}"/>
              </a:ext>
            </a:extLst>
          </p:cNvPr>
          <p:cNvSpPr/>
          <p:nvPr/>
        </p:nvSpPr>
        <p:spPr>
          <a:xfrm>
            <a:off x="9260078" y="485632"/>
            <a:ext cx="21996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الدرس الر</a:t>
            </a:r>
            <a:r>
              <a:rPr lang="ar-AE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ابع عشر </a:t>
            </a:r>
            <a:r>
              <a:rPr lang="ar-AE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4">
            <a:hlinkClick r:id="rId3" tooltip="Add to Google Classroom"/>
            <a:extLst>
              <a:ext uri="{FF2B5EF4-FFF2-40B4-BE49-F238E27FC236}">
                <a16:creationId xmlns:a16="http://schemas.microsoft.com/office/drawing/2014/main" id="{551A8941-DBAF-6FE9-FC3F-CAF08AD07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350" tIns="79350" rIns="79350" bIns="793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0B35EAC6-2945-E142-8793-D85B10549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11939"/>
              </p:ext>
            </p:extLst>
          </p:nvPr>
        </p:nvGraphicFramePr>
        <p:xfrm>
          <a:off x="415834" y="962417"/>
          <a:ext cx="10799420" cy="1174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55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64622"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المعيار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المخرج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عنوان الدرس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الوحدة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809765">
                <a:tc>
                  <a:txBody>
                    <a:bodyPr/>
                    <a:lstStyle/>
                    <a:p>
                      <a:pPr algn="r" rtl="1" fontAlgn="b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يقيس مساحة مجسم ثلاثي الأبعاد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يقيس المساحات والأطوال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ar-A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مساحة مجسم ثلاثي الأبعاد 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يُطبق المفاهيم الرياضية والعمليات الحسابية 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C40E83D0-E9B3-39E4-7047-27D4E6475B23}"/>
              </a:ext>
            </a:extLst>
          </p:cNvPr>
          <p:cNvSpPr/>
          <p:nvPr/>
        </p:nvSpPr>
        <p:spPr>
          <a:xfrm>
            <a:off x="354465" y="2967335"/>
            <a:ext cx="162256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dirty="0">
                <a:ln w="0"/>
                <a:solidFill>
                  <a:schemeClr val="tx1"/>
                </a:solidFill>
              </a:rPr>
              <a:t>صوره + فيديو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CABB170-C689-6464-6C99-DF61EEB22F70}"/>
              </a:ext>
            </a:extLst>
          </p:cNvPr>
          <p:cNvSpPr/>
          <p:nvPr/>
        </p:nvSpPr>
        <p:spPr>
          <a:xfrm>
            <a:off x="1977025" y="3004917"/>
            <a:ext cx="829558" cy="386499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BEA36-8E76-046B-AF36-1F5CCD695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5393" y="2678576"/>
            <a:ext cx="4729369" cy="26398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453913-BE8A-24D5-CB36-EC1AEBD0B20C}"/>
              </a:ext>
            </a:extLst>
          </p:cNvPr>
          <p:cNvSpPr txBox="1"/>
          <p:nvPr/>
        </p:nvSpPr>
        <p:spPr>
          <a:xfrm>
            <a:off x="1479884" y="3683417"/>
            <a:ext cx="609760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AE" dirty="0">
                <a:hlinkClick r:id="rId5"/>
              </a:rPr>
              <a:t>https://www.nagwa.com/ar/videos/716194079716/</a:t>
            </a:r>
            <a:r>
              <a:rPr lang="ar-AE" dirty="0"/>
              <a:t> 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3356814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116933-638C-6E04-AC26-DD2642475E9B}"/>
              </a:ext>
            </a:extLst>
          </p:cNvPr>
          <p:cNvSpPr/>
          <p:nvPr/>
        </p:nvSpPr>
        <p:spPr>
          <a:xfrm>
            <a:off x="9172717" y="485632"/>
            <a:ext cx="23743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الدرس الخامس</a:t>
            </a:r>
            <a:r>
              <a:rPr lang="ar-AE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عشر </a:t>
            </a:r>
            <a:r>
              <a:rPr lang="ar-AE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4">
            <a:hlinkClick r:id="rId3" tooltip="Add to Google Classroom"/>
            <a:extLst>
              <a:ext uri="{FF2B5EF4-FFF2-40B4-BE49-F238E27FC236}">
                <a16:creationId xmlns:a16="http://schemas.microsoft.com/office/drawing/2014/main" id="{551A8941-DBAF-6FE9-FC3F-CAF08AD07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350" tIns="79350" rIns="79350" bIns="793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0B35EAC6-2945-E142-8793-D85B10549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250048"/>
              </p:ext>
            </p:extLst>
          </p:nvPr>
        </p:nvGraphicFramePr>
        <p:xfrm>
          <a:off x="415834" y="962417"/>
          <a:ext cx="10799420" cy="1174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55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64622"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المعيار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المخرج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عنوان الدرس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الوحدة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809765">
                <a:tc>
                  <a:txBody>
                    <a:bodyPr/>
                    <a:lstStyle/>
                    <a:p>
                      <a:pPr algn="r" rtl="1" fontAlgn="ctr"/>
                      <a:r>
                        <a:rPr lang="ar-AE" sz="1100" u="none" strike="noStrike" dirty="0">
                          <a:effectLst/>
                        </a:rPr>
                        <a:t>يصنف المنتجات المختلفة حسب النوع. (مثل: مجموعة الطعام - مجموعة الملابس - مجموعة  المنظفات...)</a:t>
                      </a:r>
                      <a:endParaRPr lang="ar-AE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</a:endParaRPr>
                    </a:p>
                    <a:p>
                      <a:pPr algn="r" rtl="1" fontAlgn="ctr"/>
                      <a:r>
                        <a:rPr lang="ar-AE" sz="1100" u="none" strike="noStrike" dirty="0">
                          <a:effectLst/>
                        </a:rPr>
                        <a:t>يصنف المنتجات حسب المجموعات (مجموعة اللحوم، ومجموعة الألبان والأجبان ...)</a:t>
                      </a:r>
                      <a:endParaRPr lang="ar-AE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يصنف المنتجات المختلفة حسب السعر والنوع.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تصنيف المنتجات  حسب النوع  والمجموعات 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يُطبق المفاهيم الرياضية والعمليات الحسابية 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C40E83D0-E9B3-39E4-7047-27D4E6475B23}"/>
              </a:ext>
            </a:extLst>
          </p:cNvPr>
          <p:cNvSpPr/>
          <p:nvPr/>
        </p:nvSpPr>
        <p:spPr>
          <a:xfrm>
            <a:off x="211801" y="2967335"/>
            <a:ext cx="190789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dirty="0">
                <a:ln w="0"/>
                <a:solidFill>
                  <a:schemeClr val="tx1"/>
                </a:solidFill>
              </a:rPr>
              <a:t>ورقة عمل تفاعلية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CABB170-C689-6464-6C99-DF61EEB22F70}"/>
              </a:ext>
            </a:extLst>
          </p:cNvPr>
          <p:cNvSpPr/>
          <p:nvPr/>
        </p:nvSpPr>
        <p:spPr>
          <a:xfrm>
            <a:off x="2119696" y="3004917"/>
            <a:ext cx="829558" cy="386499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628E1F-3A40-BA9A-6252-95F39C0BE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6067" y="3429000"/>
            <a:ext cx="4567865" cy="20416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C967CF1-52F1-E64F-B18E-54C5AB08ADFD}"/>
              </a:ext>
            </a:extLst>
          </p:cNvPr>
          <p:cNvSpPr txBox="1"/>
          <p:nvPr/>
        </p:nvSpPr>
        <p:spPr>
          <a:xfrm>
            <a:off x="4473341" y="2914554"/>
            <a:ext cx="609760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AE" dirty="0">
                <a:hlinkClick r:id="rId5"/>
              </a:rPr>
              <a:t>https://wordwall.net/resource/377424</a:t>
            </a:r>
            <a:r>
              <a:rPr lang="ar-AE" dirty="0"/>
              <a:t> 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1781139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116933-638C-6E04-AC26-DD2642475E9B}"/>
              </a:ext>
            </a:extLst>
          </p:cNvPr>
          <p:cNvSpPr/>
          <p:nvPr/>
        </p:nvSpPr>
        <p:spPr>
          <a:xfrm>
            <a:off x="9181534" y="485632"/>
            <a:ext cx="23567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الدرس السادس</a:t>
            </a:r>
            <a:r>
              <a:rPr lang="ar-AE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عشر </a:t>
            </a:r>
            <a:r>
              <a:rPr lang="ar-AE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4">
            <a:hlinkClick r:id="rId3" tooltip="Add to Google Classroom"/>
            <a:extLst>
              <a:ext uri="{FF2B5EF4-FFF2-40B4-BE49-F238E27FC236}">
                <a16:creationId xmlns:a16="http://schemas.microsoft.com/office/drawing/2014/main" id="{551A8941-DBAF-6FE9-FC3F-CAF08AD07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350" tIns="79350" rIns="79350" bIns="793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0B35EAC6-2945-E142-8793-D85B10549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11312"/>
              </p:ext>
            </p:extLst>
          </p:nvPr>
        </p:nvGraphicFramePr>
        <p:xfrm>
          <a:off x="415834" y="962417"/>
          <a:ext cx="10799420" cy="1209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55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64622"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المعيار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المخرج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عنوان الدرس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الوحدة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809765">
                <a:tc>
                  <a:txBody>
                    <a:bodyPr/>
                    <a:lstStyle/>
                    <a:p>
                      <a:pPr algn="r" rtl="1" fontAlgn="ctr"/>
                      <a:r>
                        <a:rPr lang="ar-AE" sz="1100" u="none" strike="noStrike" dirty="0">
                          <a:effectLst/>
                        </a:rPr>
                        <a:t>يصنف المنتجات حسب الاستخدام (منظفات للمنزل، ومنظفات شخصية)</a:t>
                      </a:r>
                      <a:endParaRPr lang="ar-AE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</a:endParaRPr>
                    </a:p>
                    <a:p>
                      <a:pPr algn="r" rtl="1" fontAlgn="ctr"/>
                      <a:r>
                        <a:rPr lang="ar-AE" sz="1100" u="none" strike="noStrike" dirty="0">
                          <a:effectLst/>
                        </a:rPr>
                        <a:t>يصنف المنتجات حسب الأسعار (الأقل سعرا – والأعلى سعرا)</a:t>
                      </a:r>
                      <a:endParaRPr lang="ar-AE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</a:endParaRPr>
                    </a:p>
                    <a:p>
                      <a:pPr algn="r" rtl="1" fontAlgn="ctr"/>
                      <a:endParaRPr lang="ar-AE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يصنف المنتجات المختلفة حسب السعر والنوع.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تصنيف المنتجات حسب الاستخدام والاسعار 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يُطبق المفاهيم الرياضية والعمليات الحسابية 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C40E83D0-E9B3-39E4-7047-27D4E6475B23}"/>
              </a:ext>
            </a:extLst>
          </p:cNvPr>
          <p:cNvSpPr/>
          <p:nvPr/>
        </p:nvSpPr>
        <p:spPr>
          <a:xfrm>
            <a:off x="211801" y="2967335"/>
            <a:ext cx="190789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dirty="0">
                <a:ln w="0"/>
                <a:solidFill>
                  <a:schemeClr val="tx1"/>
                </a:solidFill>
              </a:rPr>
              <a:t>ورقة عمل تفاعلية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CABB170-C689-6464-6C99-DF61EEB22F70}"/>
              </a:ext>
            </a:extLst>
          </p:cNvPr>
          <p:cNvSpPr/>
          <p:nvPr/>
        </p:nvSpPr>
        <p:spPr>
          <a:xfrm>
            <a:off x="2119696" y="3004917"/>
            <a:ext cx="829558" cy="386499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69CED5-D1CD-0723-15B3-A9F791A03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099" y="3429000"/>
            <a:ext cx="6728059" cy="29645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E6E2E1-0FD4-92E6-37C5-2EB1FE0064B5}"/>
              </a:ext>
            </a:extLst>
          </p:cNvPr>
          <p:cNvSpPr txBox="1"/>
          <p:nvPr/>
        </p:nvSpPr>
        <p:spPr>
          <a:xfrm>
            <a:off x="3866949" y="2949339"/>
            <a:ext cx="609760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AE" dirty="0">
                <a:hlinkClick r:id="rId5"/>
              </a:rPr>
              <a:t>https://wordwall.net/ar/resource/4741993</a:t>
            </a:r>
            <a:r>
              <a:rPr lang="ar-AE" dirty="0"/>
              <a:t> 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950736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116933-638C-6E04-AC26-DD2642475E9B}"/>
              </a:ext>
            </a:extLst>
          </p:cNvPr>
          <p:cNvSpPr/>
          <p:nvPr/>
        </p:nvSpPr>
        <p:spPr>
          <a:xfrm>
            <a:off x="9250464" y="485632"/>
            <a:ext cx="221887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الدرس السابع</a:t>
            </a:r>
            <a:r>
              <a:rPr lang="ar-AE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عشر </a:t>
            </a:r>
            <a:r>
              <a:rPr lang="ar-AE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4">
            <a:hlinkClick r:id="rId3" tooltip="Add to Google Classroom"/>
            <a:extLst>
              <a:ext uri="{FF2B5EF4-FFF2-40B4-BE49-F238E27FC236}">
                <a16:creationId xmlns:a16="http://schemas.microsoft.com/office/drawing/2014/main" id="{551A8941-DBAF-6FE9-FC3F-CAF08AD07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350" tIns="79350" rIns="79350" bIns="793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0B35EAC6-2945-E142-8793-D85B10549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375453"/>
              </p:ext>
            </p:extLst>
          </p:nvPr>
        </p:nvGraphicFramePr>
        <p:xfrm>
          <a:off x="415834" y="962417"/>
          <a:ext cx="10799420" cy="1174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55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64622"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المعيار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المخرج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عنوان الدرس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الوحدة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809765">
                <a:tc>
                  <a:txBody>
                    <a:bodyPr/>
                    <a:lstStyle/>
                    <a:p>
                      <a:pPr algn="r" rtl="1" fontAlgn="ctr"/>
                      <a:r>
                        <a:rPr lang="ar-AE" sz="1100" u="none" strike="noStrike" dirty="0">
                          <a:effectLst/>
                        </a:rPr>
                        <a:t> يفرز المنتجات حسب الحجم (كبير / صغير)</a:t>
                      </a:r>
                      <a:endParaRPr lang="ar-AE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</a:endParaRPr>
                    </a:p>
                    <a:p>
                      <a:pPr algn="r" rtl="1" fontAlgn="ctr"/>
                      <a:r>
                        <a:rPr lang="ar-AE" sz="1100" u="none" strike="noStrike" dirty="0">
                          <a:effectLst/>
                        </a:rPr>
                        <a:t>يفرق بين المنتجات حسب الوزن (خفيف/ ثقيل)</a:t>
                      </a:r>
                      <a:endParaRPr lang="ar-AE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</a:endParaRPr>
                    </a:p>
                    <a:p>
                      <a:pPr algn="r" rtl="1" fontAlgn="ctr"/>
                      <a:endParaRPr lang="ar-AE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يصنف المنتجات المختلفة حسب الحجم والوزن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تصنيف المنتجات حسب الاستخدام والاسعار 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يُطبق المفاهيم الرياضية والعمليات الحسابية 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C40E83D0-E9B3-39E4-7047-27D4E6475B23}"/>
              </a:ext>
            </a:extLst>
          </p:cNvPr>
          <p:cNvSpPr/>
          <p:nvPr/>
        </p:nvSpPr>
        <p:spPr>
          <a:xfrm>
            <a:off x="211801" y="2967335"/>
            <a:ext cx="190789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dirty="0">
                <a:ln w="0"/>
                <a:solidFill>
                  <a:schemeClr val="tx1"/>
                </a:solidFill>
              </a:rPr>
              <a:t>ورقة عمل تفاعلية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CABB170-C689-6464-6C99-DF61EEB22F70}"/>
              </a:ext>
            </a:extLst>
          </p:cNvPr>
          <p:cNvSpPr/>
          <p:nvPr/>
        </p:nvSpPr>
        <p:spPr>
          <a:xfrm>
            <a:off x="2119696" y="3004917"/>
            <a:ext cx="829558" cy="386499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BF6C07-C04C-4878-96A9-E5B474312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505" y="3429000"/>
            <a:ext cx="7004396" cy="30217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88A96DB-3591-3721-B15E-B7198C4B6B9F}"/>
              </a:ext>
            </a:extLst>
          </p:cNvPr>
          <p:cNvSpPr txBox="1"/>
          <p:nvPr/>
        </p:nvSpPr>
        <p:spPr>
          <a:xfrm>
            <a:off x="3530065" y="2912162"/>
            <a:ext cx="609760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AE" dirty="0">
                <a:hlinkClick r:id="rId5"/>
              </a:rPr>
              <a:t>https://wordwall.net/resource/29749991</a:t>
            </a:r>
            <a:r>
              <a:rPr lang="ar-AE" dirty="0"/>
              <a:t> 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3431504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116933-638C-6E04-AC26-DD2642475E9B}"/>
              </a:ext>
            </a:extLst>
          </p:cNvPr>
          <p:cNvSpPr/>
          <p:nvPr/>
        </p:nvSpPr>
        <p:spPr>
          <a:xfrm>
            <a:off x="9262488" y="485632"/>
            <a:ext cx="21948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الدرس الثامن</a:t>
            </a:r>
            <a:r>
              <a:rPr lang="ar-AE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عشر </a:t>
            </a:r>
            <a:r>
              <a:rPr lang="ar-AE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4">
            <a:hlinkClick r:id="rId3" tooltip="Add to Google Classroom"/>
            <a:extLst>
              <a:ext uri="{FF2B5EF4-FFF2-40B4-BE49-F238E27FC236}">
                <a16:creationId xmlns:a16="http://schemas.microsoft.com/office/drawing/2014/main" id="{551A8941-DBAF-6FE9-FC3F-CAF08AD07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350" tIns="79350" rIns="79350" bIns="793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0B35EAC6-2945-E142-8793-D85B10549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546492"/>
              </p:ext>
            </p:extLst>
          </p:nvPr>
        </p:nvGraphicFramePr>
        <p:xfrm>
          <a:off x="415834" y="962417"/>
          <a:ext cx="10799420" cy="1174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55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64622"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المعيار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المخرج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عنوان الدرس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الوحدة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809765">
                <a:tc>
                  <a:txBody>
                    <a:bodyPr/>
                    <a:lstStyle/>
                    <a:p>
                      <a:pPr algn="r" rtl="1" fontAlgn="b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يستخدم الميزان لوزن المنتجات المختلفة (خضار / أجبان / ألبان ....)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يصنف المنتجات المختلفة حسب الحجم والوزن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استخدام الميزان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يُطبق المفاهيم الرياضية والعمليات الحسابية 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C40E83D0-E9B3-39E4-7047-27D4E6475B23}"/>
              </a:ext>
            </a:extLst>
          </p:cNvPr>
          <p:cNvSpPr/>
          <p:nvPr/>
        </p:nvSpPr>
        <p:spPr>
          <a:xfrm>
            <a:off x="724761" y="2967335"/>
            <a:ext cx="88197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dirty="0">
                <a:ln w="0"/>
                <a:solidFill>
                  <a:schemeClr val="tx1"/>
                </a:solidFill>
              </a:rPr>
              <a:t>بطاقات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CABB170-C689-6464-6C99-DF61EEB22F70}"/>
              </a:ext>
            </a:extLst>
          </p:cNvPr>
          <p:cNvSpPr/>
          <p:nvPr/>
        </p:nvSpPr>
        <p:spPr>
          <a:xfrm>
            <a:off x="1606734" y="3004917"/>
            <a:ext cx="829558" cy="386499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2C2D80-B7F2-3575-0186-14F1363E7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9590" y="3761987"/>
            <a:ext cx="2730699" cy="19184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12699F-567B-864E-362F-1734707D11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7030" y="3707793"/>
            <a:ext cx="2705748" cy="18962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2869EC-757C-1E84-A05A-8E83413B7C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735516"/>
            <a:ext cx="2719609" cy="18906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5566B-3019-2A30-7BBC-4806BD16F0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834" y="3761987"/>
            <a:ext cx="2708519" cy="191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86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116933-638C-6E04-AC26-DD2642475E9B}"/>
              </a:ext>
            </a:extLst>
          </p:cNvPr>
          <p:cNvSpPr/>
          <p:nvPr/>
        </p:nvSpPr>
        <p:spPr>
          <a:xfrm>
            <a:off x="10028921" y="572005"/>
            <a:ext cx="1510349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الدرس الأول 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6" name="Table 5">
            <a:extLst>
              <a:ext uri="{FF2B5EF4-FFF2-40B4-BE49-F238E27FC236}">
                <a16:creationId xmlns:a16="http://schemas.microsoft.com/office/drawing/2014/main" id="{029D2496-B689-5B48-E705-547A6160EA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612750"/>
              </p:ext>
            </p:extLst>
          </p:nvPr>
        </p:nvGraphicFramePr>
        <p:xfrm>
          <a:off x="610704" y="1226561"/>
          <a:ext cx="10799420" cy="781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55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المعيار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المخرج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عنوان الدرس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الوحدة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يعد الأرقام من 1 – 1000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يميز الأرقام ومقاديرها  من  1  - </a:t>
                      </a:r>
                      <a:r>
                        <a:rPr lang="ar-A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ar-A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ar-A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العد من 1 إلى 1000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يُطبق المفاهيم الرياضية والعمليات الحسابية 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C23EE00-4057-942A-076F-C6C7155C06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" t="1168"/>
          <a:stretch/>
        </p:blipFill>
        <p:spPr>
          <a:xfrm>
            <a:off x="3128067" y="2339437"/>
            <a:ext cx="5935866" cy="401926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42BD9A3-383B-7219-8C7D-EF0EA3AAD3B5}"/>
              </a:ext>
            </a:extLst>
          </p:cNvPr>
          <p:cNvSpPr/>
          <p:nvPr/>
        </p:nvSpPr>
        <p:spPr>
          <a:xfrm>
            <a:off x="238575" y="3652735"/>
            <a:ext cx="182123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24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ورقة عمل / قص و اكمل سلسلة الارقام </a:t>
            </a:r>
            <a:endParaRPr kumimoji="0" lang="en-AE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FE491A3-8D7B-E5D9-A1F5-DE9D1763A36C}"/>
              </a:ext>
            </a:extLst>
          </p:cNvPr>
          <p:cNvSpPr/>
          <p:nvPr/>
        </p:nvSpPr>
        <p:spPr>
          <a:xfrm>
            <a:off x="2059807" y="4059649"/>
            <a:ext cx="669303" cy="386499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8775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116933-638C-6E04-AC26-DD2642475E9B}"/>
              </a:ext>
            </a:extLst>
          </p:cNvPr>
          <p:cNvSpPr/>
          <p:nvPr/>
        </p:nvSpPr>
        <p:spPr>
          <a:xfrm>
            <a:off x="9253672" y="485632"/>
            <a:ext cx="221246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الدرس التاسع</a:t>
            </a:r>
            <a:r>
              <a:rPr lang="ar-AE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عشر </a:t>
            </a:r>
            <a:r>
              <a:rPr lang="ar-AE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4">
            <a:hlinkClick r:id="rId3" tooltip="Add to Google Classroom"/>
            <a:extLst>
              <a:ext uri="{FF2B5EF4-FFF2-40B4-BE49-F238E27FC236}">
                <a16:creationId xmlns:a16="http://schemas.microsoft.com/office/drawing/2014/main" id="{551A8941-DBAF-6FE9-FC3F-CAF08AD07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350" tIns="79350" rIns="79350" bIns="793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0B35EAC6-2945-E142-8793-D85B10549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620949"/>
              </p:ext>
            </p:extLst>
          </p:nvPr>
        </p:nvGraphicFramePr>
        <p:xfrm>
          <a:off x="415834" y="962417"/>
          <a:ext cx="10799420" cy="1174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55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64622"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المعيار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المخرج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عنوان الدرس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الوحدة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809765">
                <a:tc>
                  <a:txBody>
                    <a:bodyPr/>
                    <a:lstStyle/>
                    <a:p>
                      <a:pPr algn="r" rtl="1" fontAlgn="b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جميع المعاير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جميع المخرجات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مراجعة عامة للوحدة 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يُطبق المفاهيم الرياضية والعمليات الحسابية 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pic>
        <p:nvPicPr>
          <p:cNvPr id="12290" name="Picture 2" descr="Review Icons PNG - Free PNG and Icons Downloads">
            <a:extLst>
              <a:ext uri="{FF2B5EF4-FFF2-40B4-BE49-F238E27FC236}">
                <a16:creationId xmlns:a16="http://schemas.microsoft.com/office/drawing/2014/main" id="{D4E4EA44-2559-182C-4F3A-9BCA146AC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859" y="2439201"/>
            <a:ext cx="3185911" cy="31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28E9F2-AA47-1F69-A8A4-DD65F479EF5C}"/>
              </a:ext>
            </a:extLst>
          </p:cNvPr>
          <p:cNvSpPr txBox="1"/>
          <p:nvPr/>
        </p:nvSpPr>
        <p:spPr>
          <a:xfrm>
            <a:off x="4026568" y="3609578"/>
            <a:ext cx="6853187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48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مراجعة</a:t>
            </a:r>
            <a:endParaRPr kumimoji="0" lang="en-AE" sz="48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0292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116933-638C-6E04-AC26-DD2642475E9B}"/>
              </a:ext>
            </a:extLst>
          </p:cNvPr>
          <p:cNvSpPr/>
          <p:nvPr/>
        </p:nvSpPr>
        <p:spPr>
          <a:xfrm>
            <a:off x="9506147" y="485632"/>
            <a:ext cx="17075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الدرس العشرين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4">
            <a:hlinkClick r:id="rId3" tooltip="Add to Google Classroom"/>
            <a:extLst>
              <a:ext uri="{FF2B5EF4-FFF2-40B4-BE49-F238E27FC236}">
                <a16:creationId xmlns:a16="http://schemas.microsoft.com/office/drawing/2014/main" id="{551A8941-DBAF-6FE9-FC3F-CAF08AD07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350" tIns="79350" rIns="79350" bIns="793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0B35EAC6-2945-E142-8793-D85B10549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698546"/>
              </p:ext>
            </p:extLst>
          </p:nvPr>
        </p:nvGraphicFramePr>
        <p:xfrm>
          <a:off x="415834" y="962417"/>
          <a:ext cx="10799420" cy="1174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55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64622"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المعيار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المخرج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عنوان الدرس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الوحدة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809765">
                <a:tc>
                  <a:txBody>
                    <a:bodyPr/>
                    <a:lstStyle/>
                    <a:p>
                      <a:pPr algn="r" rtl="1" fontAlgn="b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اختبار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اختبار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اختبار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يُطبق المفاهيم الرياضية والعمليات الحسابية 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28E9F2-AA47-1F69-A8A4-DD65F479EF5C}"/>
              </a:ext>
            </a:extLst>
          </p:cNvPr>
          <p:cNvSpPr txBox="1"/>
          <p:nvPr/>
        </p:nvSpPr>
        <p:spPr>
          <a:xfrm>
            <a:off x="4026568" y="3927844"/>
            <a:ext cx="6853187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48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اختبار</a:t>
            </a:r>
            <a:endParaRPr kumimoji="0" lang="en-AE" sz="48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3314" name="Picture 2" descr="Download Free Exam Image HQ Image Free PNG ICON favicon | FreePNGImg">
            <a:extLst>
              <a:ext uri="{FF2B5EF4-FFF2-40B4-BE49-F238E27FC236}">
                <a16:creationId xmlns:a16="http://schemas.microsoft.com/office/drawing/2014/main" id="{9D40897E-24DD-F6B3-2B0C-2B60C977E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178" y="2463952"/>
            <a:ext cx="3758780" cy="37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105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116933-638C-6E04-AC26-DD2642475E9B}"/>
              </a:ext>
            </a:extLst>
          </p:cNvPr>
          <p:cNvSpPr/>
          <p:nvPr/>
        </p:nvSpPr>
        <p:spPr>
          <a:xfrm>
            <a:off x="10141205" y="548877"/>
            <a:ext cx="1436612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الدرس الثاني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60406D-E826-5A57-F202-04C20ADA5BBC}"/>
              </a:ext>
            </a:extLst>
          </p:cNvPr>
          <p:cNvSpPr/>
          <p:nvPr/>
        </p:nvSpPr>
        <p:spPr>
          <a:xfrm>
            <a:off x="341943" y="3791806"/>
            <a:ext cx="167706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dirty="0">
                <a:ln w="0"/>
                <a:solidFill>
                  <a:schemeClr val="tx1"/>
                </a:solidFill>
              </a:rPr>
              <a:t>رابط بوربوينت</a:t>
            </a:r>
            <a:endParaRPr lang="en-US" sz="2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97ABF4C7-9D92-3F69-D1F6-721115B37D89}"/>
              </a:ext>
            </a:extLst>
          </p:cNvPr>
          <p:cNvSpPr/>
          <p:nvPr/>
        </p:nvSpPr>
        <p:spPr>
          <a:xfrm>
            <a:off x="2034400" y="3829388"/>
            <a:ext cx="669303" cy="386499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A3C29B95-853D-7528-B240-6066339C3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164602"/>
              </p:ext>
            </p:extLst>
          </p:nvPr>
        </p:nvGraphicFramePr>
        <p:xfrm>
          <a:off x="610704" y="1226561"/>
          <a:ext cx="10799420" cy="781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55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المعيار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المخرج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عنوان الدرس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الوحدة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يعد الأرقام من 1 – 1000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يميز الأرقام ومقاديرها  من  1  - </a:t>
                      </a:r>
                      <a:r>
                        <a:rPr lang="ar-A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ar-A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ar-A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العد من 1 إلى 1000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يُطبق المفاهيم الرياضية والعمليات الحسابية 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8591591-8BB4-15CA-11F8-AF1C03D57FA3}"/>
              </a:ext>
            </a:extLst>
          </p:cNvPr>
          <p:cNvSpPr txBox="1"/>
          <p:nvPr/>
        </p:nvSpPr>
        <p:spPr>
          <a:xfrm>
            <a:off x="3210897" y="3791806"/>
            <a:ext cx="764861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ar-AE" dirty="0"/>
              <a:t> </a:t>
            </a:r>
            <a:r>
              <a:rPr lang="en-AE" dirty="0">
                <a:hlinkClick r:id="rId2"/>
              </a:rPr>
              <a:t>https://www.twinkl.ae/resource/t-n-2544858-splat-100-square</a:t>
            </a:r>
            <a:r>
              <a:rPr lang="ar-AE" dirty="0"/>
              <a:t> 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3771294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116933-638C-6E04-AC26-DD2642475E9B}"/>
              </a:ext>
            </a:extLst>
          </p:cNvPr>
          <p:cNvSpPr/>
          <p:nvPr/>
        </p:nvSpPr>
        <p:spPr>
          <a:xfrm>
            <a:off x="9543000" y="572005"/>
            <a:ext cx="16337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الدرس الثالث  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FDD8A0-E215-3231-755F-7E027B118812}"/>
              </a:ext>
            </a:extLst>
          </p:cNvPr>
          <p:cNvSpPr/>
          <p:nvPr/>
        </p:nvSpPr>
        <p:spPr>
          <a:xfrm>
            <a:off x="589600" y="3237783"/>
            <a:ext cx="148630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cap="none" spc="0" dirty="0">
                <a:ln w="0"/>
                <a:solidFill>
                  <a:schemeClr val="tx1"/>
                </a:solidFill>
              </a:rPr>
              <a:t>بطاقة المهمة </a:t>
            </a:r>
            <a:endParaRPr lang="en-US" sz="2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00A2EF57-D237-8A3A-1E67-3F690A0C263A}"/>
              </a:ext>
            </a:extLst>
          </p:cNvPr>
          <p:cNvSpPr/>
          <p:nvPr/>
        </p:nvSpPr>
        <p:spPr>
          <a:xfrm>
            <a:off x="2075904" y="3275365"/>
            <a:ext cx="829558" cy="386499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E79598F1-2021-6493-2C52-B8AF9665B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028923"/>
              </p:ext>
            </p:extLst>
          </p:nvPr>
        </p:nvGraphicFramePr>
        <p:xfrm>
          <a:off x="610704" y="1226561"/>
          <a:ext cx="10799420" cy="781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55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المعيار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المخرج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عنوان الدرس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الوحدة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يعد الأرقام من 1 – 1000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يميز الأرقام ومقاديرها  من  1  - </a:t>
                      </a:r>
                      <a:r>
                        <a:rPr lang="ar-A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ar-A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ar-A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العد من 1 إلى 1000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يُطبق المفاهيم الرياضية والعمليات الحسابية 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5975C71-7653-B540-441C-53EC8E2B5982}"/>
              </a:ext>
            </a:extLst>
          </p:cNvPr>
          <p:cNvSpPr txBox="1"/>
          <p:nvPr/>
        </p:nvSpPr>
        <p:spPr>
          <a:xfrm>
            <a:off x="3198167" y="3211064"/>
            <a:ext cx="794756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AE" dirty="0">
                <a:hlinkClick r:id="rId2"/>
              </a:rPr>
              <a:t>https://www.twinkl.ae/resource/square-number-cards-0-1000-t-n-10060</a:t>
            </a:r>
            <a:r>
              <a:rPr lang="en-AE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4199CB-1C12-7C46-B41E-57E696A4AC3A}"/>
              </a:ext>
            </a:extLst>
          </p:cNvPr>
          <p:cNvSpPr txBox="1"/>
          <p:nvPr/>
        </p:nvSpPr>
        <p:spPr>
          <a:xfrm>
            <a:off x="4122958" y="4474808"/>
            <a:ext cx="609797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AE" dirty="0">
                <a:hlinkClick r:id="rId3"/>
              </a:rPr>
              <a:t>https://www.liveworksheets.com/eh812243vx</a:t>
            </a:r>
            <a:r>
              <a:rPr lang="en-AE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6D6665-4A3A-051A-5876-0B89CDA953F2}"/>
              </a:ext>
            </a:extLst>
          </p:cNvPr>
          <p:cNvSpPr/>
          <p:nvPr/>
        </p:nvSpPr>
        <p:spPr>
          <a:xfrm>
            <a:off x="331520" y="4382475"/>
            <a:ext cx="200247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cap="none" spc="0" dirty="0">
                <a:ln w="0"/>
                <a:solidFill>
                  <a:schemeClr val="tx1"/>
                </a:solidFill>
              </a:rPr>
              <a:t>ورقة عمل تفاعلية </a:t>
            </a:r>
            <a:endParaRPr lang="en-US" sz="2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37E03F7A-11A3-EE59-1FEC-BA65BE9C254B}"/>
              </a:ext>
            </a:extLst>
          </p:cNvPr>
          <p:cNvSpPr/>
          <p:nvPr/>
        </p:nvSpPr>
        <p:spPr>
          <a:xfrm>
            <a:off x="2333991" y="4382475"/>
            <a:ext cx="829558" cy="386499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5F6199-BC4B-3364-9C34-812DDDDDC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967" y="3974317"/>
            <a:ext cx="2192157" cy="158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28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837F802-2450-0A4F-A130-31C80B2A84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532307"/>
              </p:ext>
            </p:extLst>
          </p:nvPr>
        </p:nvGraphicFramePr>
        <p:xfrm>
          <a:off x="610704" y="1226561"/>
          <a:ext cx="10799420" cy="995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55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55785">
                <a:tc>
                  <a:txBody>
                    <a:bodyPr/>
                    <a:lstStyle/>
                    <a:p>
                      <a:pPr algn="ctr"/>
                      <a:r>
                        <a:rPr lang="ar-AE" dirty="0"/>
                        <a:t>المعيار</a:t>
                      </a:r>
                      <a:endParaRPr lang="en-GB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dirty="0"/>
                        <a:t>المخرج</a:t>
                      </a:r>
                      <a:endParaRPr lang="en-GB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dirty="0"/>
                        <a:t>عنوان الدرس </a:t>
                      </a:r>
                      <a:endParaRPr lang="en-GB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dirty="0"/>
                        <a:t>الوحدة </a:t>
                      </a:r>
                      <a:endParaRPr lang="en-GB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55785">
                <a:tc>
                  <a:txBody>
                    <a:bodyPr/>
                    <a:lstStyle/>
                    <a:p>
                      <a:r>
                        <a:rPr lang="ar-AE" dirty="0"/>
                        <a:t>يختار الأرقام من 1- 1000 عند الطلب منه</a:t>
                      </a:r>
                    </a:p>
                    <a:p>
                      <a:r>
                        <a:rPr lang="ar-AE" dirty="0"/>
                        <a:t>يرتب الأرقام تصاعديا وتنازليا من 1 الى 1000</a:t>
                      </a:r>
                    </a:p>
                    <a:p>
                      <a:r>
                        <a:rPr lang="ar-AE" dirty="0"/>
                        <a:t>يحدد الأرقام عند عرضها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dirty="0"/>
                        <a:t>يميز الأرقام ومقاديرها  من  1  - 1000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dirty="0"/>
                        <a:t>اختيار وتمييز  الأرقام من 1- 1000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يُطبق المفاهيم الرياضية والعمليات الحسابية  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B116933-638C-6E04-AC26-DD2642475E9B}"/>
              </a:ext>
            </a:extLst>
          </p:cNvPr>
          <p:cNvSpPr/>
          <p:nvPr/>
        </p:nvSpPr>
        <p:spPr>
          <a:xfrm>
            <a:off x="9583075" y="572005"/>
            <a:ext cx="15536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الدرس </a:t>
            </a:r>
            <a:r>
              <a:rPr lang="ar-AE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الرابع</a:t>
            </a:r>
            <a:r>
              <a:rPr lang="ar-AE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76CFDF-008A-5B2F-44BD-116D1A4529DD}"/>
              </a:ext>
            </a:extLst>
          </p:cNvPr>
          <p:cNvSpPr/>
          <p:nvPr/>
        </p:nvSpPr>
        <p:spPr>
          <a:xfrm>
            <a:off x="334203" y="3627906"/>
            <a:ext cx="155844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cap="none" spc="0" dirty="0">
                <a:ln w="0"/>
                <a:solidFill>
                  <a:schemeClr val="tx1"/>
                </a:solidFill>
              </a:rPr>
              <a:t>عرض تقديمي</a:t>
            </a:r>
          </a:p>
          <a:p>
            <a:pPr algn="ctr"/>
            <a:r>
              <a:rPr lang="ar-AE" sz="2400" dirty="0">
                <a:ln w="0"/>
                <a:solidFill>
                  <a:schemeClr val="tx1"/>
                </a:solidFill>
              </a:rPr>
              <a:t>بوربوينت</a:t>
            </a:r>
            <a:endParaRPr lang="en-US" sz="2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93F21C1A-719E-8C55-A0FA-0D7B7E36BBDA}"/>
              </a:ext>
            </a:extLst>
          </p:cNvPr>
          <p:cNvSpPr/>
          <p:nvPr/>
        </p:nvSpPr>
        <p:spPr>
          <a:xfrm>
            <a:off x="1902268" y="3850154"/>
            <a:ext cx="829558" cy="386499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435A80-9F89-CB22-8F94-DB810847E56C}"/>
              </a:ext>
            </a:extLst>
          </p:cNvPr>
          <p:cNvSpPr txBox="1"/>
          <p:nvPr/>
        </p:nvSpPr>
        <p:spPr>
          <a:xfrm>
            <a:off x="2828778" y="3850154"/>
            <a:ext cx="6097978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https://www.liveworksheets.com/lh2319456gg</a:t>
            </a:r>
            <a:endParaRPr lang="ar-AE" dirty="0"/>
          </a:p>
          <a:p>
            <a:endParaRPr lang="en-AE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7785A07-4378-C3A3-BD22-FFC99A14E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573" y="2595172"/>
            <a:ext cx="2991004" cy="342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10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116933-638C-6E04-AC26-DD2642475E9B}"/>
              </a:ext>
            </a:extLst>
          </p:cNvPr>
          <p:cNvSpPr/>
          <p:nvPr/>
        </p:nvSpPr>
        <p:spPr>
          <a:xfrm>
            <a:off x="9495711" y="572005"/>
            <a:ext cx="17283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الدرس الخامس 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4">
            <a:hlinkClick r:id="rId2" tooltip="Add to Google Classroom"/>
            <a:extLst>
              <a:ext uri="{FF2B5EF4-FFF2-40B4-BE49-F238E27FC236}">
                <a16:creationId xmlns:a16="http://schemas.microsoft.com/office/drawing/2014/main" id="{551A8941-DBAF-6FE9-FC3F-CAF08AD07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350" tIns="79350" rIns="79350" bIns="793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4B6D13-1396-00A5-9E66-DAA3CDDDD0AA}"/>
              </a:ext>
            </a:extLst>
          </p:cNvPr>
          <p:cNvSpPr/>
          <p:nvPr/>
        </p:nvSpPr>
        <p:spPr>
          <a:xfrm>
            <a:off x="449296" y="2478181"/>
            <a:ext cx="190789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cap="none" spc="0" dirty="0">
                <a:ln w="0"/>
                <a:solidFill>
                  <a:schemeClr val="tx1"/>
                </a:solidFill>
              </a:rPr>
              <a:t>ورقة عمل تفاعلية</a:t>
            </a:r>
            <a:endParaRPr lang="en-US" sz="2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5033809-0409-3F38-AD72-D72EEA0475A7}"/>
              </a:ext>
            </a:extLst>
          </p:cNvPr>
          <p:cNvSpPr/>
          <p:nvPr/>
        </p:nvSpPr>
        <p:spPr>
          <a:xfrm>
            <a:off x="2355801" y="2553347"/>
            <a:ext cx="829558" cy="386499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0B35EAC6-2945-E142-8793-D85B10549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637903"/>
              </p:ext>
            </p:extLst>
          </p:nvPr>
        </p:nvGraphicFramePr>
        <p:xfrm>
          <a:off x="610704" y="1226561"/>
          <a:ext cx="10799420" cy="823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55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المعيار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المخرج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عنوان الدرس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الوحدة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يقوم باستخدام  الآلة الحاسبة للقيام بالعمليات الحسابية  البسيطة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يميز الأرقام ومقاديرها  من  1  - </a:t>
                      </a:r>
                      <a:r>
                        <a:rPr lang="ar-A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ar-A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ar-A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ايجاد العمليات الحسابية البسيطة باستخدام الالة الحاسبة 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يُطبق المفاهيم الرياضية والعمليات الحسابية 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CD39773-0AB4-85BD-341F-3178CC572772}"/>
              </a:ext>
            </a:extLst>
          </p:cNvPr>
          <p:cNvSpPr txBox="1"/>
          <p:nvPr/>
        </p:nvSpPr>
        <p:spPr>
          <a:xfrm>
            <a:off x="3538847" y="2553347"/>
            <a:ext cx="6103916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https://www.liveworksheets.com/up862466au</a:t>
            </a:r>
            <a:endParaRPr lang="ar-AE" dirty="0"/>
          </a:p>
          <a:p>
            <a:endParaRPr lang="en-A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5B1DEE-1642-355B-EBFE-A730FAE8A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551" y="3276865"/>
            <a:ext cx="5444897" cy="27587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71066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116933-638C-6E04-AC26-DD2642475E9B}"/>
              </a:ext>
            </a:extLst>
          </p:cNvPr>
          <p:cNvSpPr/>
          <p:nvPr/>
        </p:nvSpPr>
        <p:spPr>
          <a:xfrm>
            <a:off x="9504528" y="485632"/>
            <a:ext cx="17107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الدرس السادس 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4">
            <a:hlinkClick r:id="rId2" tooltip="Add to Google Classroom"/>
            <a:extLst>
              <a:ext uri="{FF2B5EF4-FFF2-40B4-BE49-F238E27FC236}">
                <a16:creationId xmlns:a16="http://schemas.microsoft.com/office/drawing/2014/main" id="{551A8941-DBAF-6FE9-FC3F-CAF08AD07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350" tIns="79350" rIns="79350" bIns="793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4B6D13-1396-00A5-9E66-DAA3CDDDD0AA}"/>
              </a:ext>
            </a:extLst>
          </p:cNvPr>
          <p:cNvSpPr/>
          <p:nvPr/>
        </p:nvSpPr>
        <p:spPr>
          <a:xfrm>
            <a:off x="210403" y="3004917"/>
            <a:ext cx="190789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cap="none" spc="0" dirty="0">
                <a:ln w="0"/>
                <a:solidFill>
                  <a:schemeClr val="tx1"/>
                </a:solidFill>
              </a:rPr>
              <a:t>ورقة عمل تفاعلية</a:t>
            </a:r>
            <a:endParaRPr lang="en-US" sz="2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5033809-0409-3F38-AD72-D72EEA0475A7}"/>
              </a:ext>
            </a:extLst>
          </p:cNvPr>
          <p:cNvSpPr/>
          <p:nvPr/>
        </p:nvSpPr>
        <p:spPr>
          <a:xfrm>
            <a:off x="2118298" y="3042501"/>
            <a:ext cx="829558" cy="386499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0B35EAC6-2945-E142-8793-D85B10549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478832"/>
              </p:ext>
            </p:extLst>
          </p:nvPr>
        </p:nvGraphicFramePr>
        <p:xfrm>
          <a:off x="415834" y="962418"/>
          <a:ext cx="10799420" cy="1890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55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المعيار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المخرج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عنوان الدرس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الوحدة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يطبق الحساب الذهني في العمليات الحسابية البسيطة (الجمع – الطرح – القسمة)</a:t>
                      </a:r>
                    </a:p>
                    <a:p>
                      <a:pPr algn="ctr" rtl="1" fontAlgn="b"/>
                      <a:r>
                        <a:rPr lang="ar-A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يميز الفرق بين عملية الجمع – الطرح – القسمة والحاجة إل يقرأ ويكتب أو (يشير ) أشكال علامات العمليات الحسابية البسيطة (+ - % ) ى تطبيقها</a:t>
                      </a:r>
                    </a:p>
                    <a:p>
                      <a:pPr algn="ctr" rtl="1" fontAlgn="b"/>
                      <a:endParaRPr lang="ar-A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يستخدم  العمليات الحسابية البسيطة (الجمع – الطرح – القسمة)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ar-A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الحساب الذهني للعمليات البسيطة 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يُطبق المفاهيم الرياضية والعمليات الحسابية 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ABD6A6F-F6AD-54E0-55E3-9075BDF517C7}"/>
              </a:ext>
            </a:extLst>
          </p:cNvPr>
          <p:cNvSpPr txBox="1"/>
          <p:nvPr/>
        </p:nvSpPr>
        <p:spPr>
          <a:xfrm>
            <a:off x="3702133" y="3013501"/>
            <a:ext cx="609797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AE" dirty="0"/>
              <a:t> </a:t>
            </a:r>
            <a:r>
              <a:rPr lang="en-AE" dirty="0">
                <a:hlinkClick r:id="rId3"/>
              </a:rPr>
              <a:t>https://wordwall.net/resource/37127582</a:t>
            </a:r>
            <a:r>
              <a:rPr lang="en-AE" dirty="0"/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8C753F6-2677-4A12-A3EA-E4E3CDF83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7678" y="3543372"/>
            <a:ext cx="4324643" cy="301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8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116933-638C-6E04-AC26-DD2642475E9B}"/>
              </a:ext>
            </a:extLst>
          </p:cNvPr>
          <p:cNvSpPr/>
          <p:nvPr/>
        </p:nvSpPr>
        <p:spPr>
          <a:xfrm>
            <a:off x="9573458" y="485632"/>
            <a:ext cx="15728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الدرس السابع 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4">
            <a:hlinkClick r:id="rId2" tooltip="Add to Google Classroom"/>
            <a:extLst>
              <a:ext uri="{FF2B5EF4-FFF2-40B4-BE49-F238E27FC236}">
                <a16:creationId xmlns:a16="http://schemas.microsoft.com/office/drawing/2014/main" id="{551A8941-DBAF-6FE9-FC3F-CAF08AD07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350" tIns="79350" rIns="79350" bIns="793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4B6D13-1396-00A5-9E66-DAA3CDDDD0AA}"/>
              </a:ext>
            </a:extLst>
          </p:cNvPr>
          <p:cNvSpPr/>
          <p:nvPr/>
        </p:nvSpPr>
        <p:spPr>
          <a:xfrm>
            <a:off x="277778" y="3004917"/>
            <a:ext cx="190789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cap="none" spc="0" dirty="0">
                <a:ln w="0"/>
                <a:solidFill>
                  <a:schemeClr val="tx1"/>
                </a:solidFill>
              </a:rPr>
              <a:t>ورقة عمل تفاعلية</a:t>
            </a:r>
            <a:endParaRPr lang="en-US" sz="2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5033809-0409-3F38-AD72-D72EEA0475A7}"/>
              </a:ext>
            </a:extLst>
          </p:cNvPr>
          <p:cNvSpPr/>
          <p:nvPr/>
        </p:nvSpPr>
        <p:spPr>
          <a:xfrm>
            <a:off x="2185673" y="3042501"/>
            <a:ext cx="829558" cy="386499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0B35EAC6-2945-E142-8793-D85B10549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959870"/>
              </p:ext>
            </p:extLst>
          </p:nvPr>
        </p:nvGraphicFramePr>
        <p:xfrm>
          <a:off x="415834" y="962418"/>
          <a:ext cx="10799420" cy="1293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55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646947"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المعيار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المخرج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عنوان الدرس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الوحدة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646947">
                <a:tc>
                  <a:txBody>
                    <a:bodyPr/>
                    <a:lstStyle/>
                    <a:p>
                      <a:pPr algn="r" rtl="1" fontAlgn="ctr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يحدد  الأشكال الهندسية المختلفة</a:t>
                      </a:r>
                    </a:p>
                    <a:p>
                      <a:pPr algn="r" rtl="1" fontAlgn="ctr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 يسمى الأشكال الهندسية الموجودة من حوله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يميز ويرسم الأشكال الهندسية الأساسية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الاشكال الهندسية 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يُطبق المفاهيم الرياضية والعمليات الحسابية 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0CD5BA2-25C0-B7C7-7994-A952B98C6086}"/>
              </a:ext>
            </a:extLst>
          </p:cNvPr>
          <p:cNvSpPr txBox="1"/>
          <p:nvPr/>
        </p:nvSpPr>
        <p:spPr>
          <a:xfrm>
            <a:off x="3301011" y="3013501"/>
            <a:ext cx="609797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AE" dirty="0">
                <a:hlinkClick r:id="rId3"/>
              </a:rPr>
              <a:t>https://wordwall.net/resource/27180996</a:t>
            </a:r>
            <a:r>
              <a:rPr lang="ar-AE" dirty="0"/>
              <a:t> </a:t>
            </a:r>
            <a:endParaRPr lang="en-A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DA1091-0887-4108-AFE2-97D8BC98C6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46"/>
          <a:stretch/>
        </p:blipFill>
        <p:spPr>
          <a:xfrm>
            <a:off x="7247823" y="3429173"/>
            <a:ext cx="4108139" cy="299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69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116933-638C-6E04-AC26-DD2642475E9B}"/>
              </a:ext>
            </a:extLst>
          </p:cNvPr>
          <p:cNvSpPr/>
          <p:nvPr/>
        </p:nvSpPr>
        <p:spPr>
          <a:xfrm>
            <a:off x="9585482" y="485632"/>
            <a:ext cx="15488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الدرس </a:t>
            </a:r>
            <a:r>
              <a:rPr lang="ar-AE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الثامن</a:t>
            </a:r>
            <a:r>
              <a:rPr lang="ar-AE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4">
            <a:hlinkClick r:id="rId2" tooltip="Add to Google Classroom"/>
            <a:extLst>
              <a:ext uri="{FF2B5EF4-FFF2-40B4-BE49-F238E27FC236}">
                <a16:creationId xmlns:a16="http://schemas.microsoft.com/office/drawing/2014/main" id="{551A8941-DBAF-6FE9-FC3F-CAF08AD07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350" tIns="79350" rIns="79350" bIns="793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4B6D13-1396-00A5-9E66-DAA3CDDDD0AA}"/>
              </a:ext>
            </a:extLst>
          </p:cNvPr>
          <p:cNvSpPr/>
          <p:nvPr/>
        </p:nvSpPr>
        <p:spPr>
          <a:xfrm>
            <a:off x="570863" y="2967335"/>
            <a:ext cx="118974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cap="none" spc="0" dirty="0">
                <a:ln w="0"/>
                <a:solidFill>
                  <a:schemeClr val="tx1"/>
                </a:solidFill>
              </a:rPr>
              <a:t>ورقة عمل</a:t>
            </a:r>
            <a:endParaRPr lang="en-US" sz="2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5033809-0409-3F38-AD72-D72EEA0475A7}"/>
              </a:ext>
            </a:extLst>
          </p:cNvPr>
          <p:cNvSpPr/>
          <p:nvPr/>
        </p:nvSpPr>
        <p:spPr>
          <a:xfrm>
            <a:off x="1760611" y="3004917"/>
            <a:ext cx="829558" cy="386499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0B35EAC6-2945-E142-8793-D85B10549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075352"/>
              </p:ext>
            </p:extLst>
          </p:nvPr>
        </p:nvGraphicFramePr>
        <p:xfrm>
          <a:off x="415834" y="962417"/>
          <a:ext cx="10799420" cy="1174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55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64622"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المعيار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المخرج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عنوان الدرس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الوحدة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809765">
                <a:tc>
                  <a:txBody>
                    <a:bodyPr/>
                    <a:lstStyle/>
                    <a:p>
                      <a:pPr algn="r" rtl="1" fontAlgn="b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يستعمل المسطرة؛ لرسم شكل هندسي</a:t>
                      </a:r>
                    </a:p>
                    <a:p>
                      <a:pPr algn="r" rtl="1" fontAlgn="b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يصف خصائص الشكل الهندسي</a:t>
                      </a:r>
                    </a:p>
                    <a:p>
                      <a:pPr algn="r" rtl="1" fontAlgn="b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يرسم أشكالا هندسية</a:t>
                      </a:r>
                    </a:p>
                    <a:p>
                      <a:pPr algn="r" rtl="1" fontAlgn="b"/>
                      <a:endParaRPr lang="ar-AE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يميز ويرسم الأشكال الهندسية الأساسية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رسم الاشكال الهندسية 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يُطبق المفاهيم الرياضية والعمليات الحسابية 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56F14BD-A5FB-910A-8459-C4589A47B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673" y="2253626"/>
            <a:ext cx="2984653" cy="433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73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D8CC9EE4801F4B8F08E004DE5D0B29" ma:contentTypeVersion="7" ma:contentTypeDescription="Create a new document." ma:contentTypeScope="" ma:versionID="c25fc6b77e5513ae4840aa9a3c2cfb2e">
  <xsd:schema xmlns:xsd="http://www.w3.org/2001/XMLSchema" xmlns:xs="http://www.w3.org/2001/XMLSchema" xmlns:p="http://schemas.microsoft.com/office/2006/metadata/properties" xmlns:ns2="e9b5038c-8b9f-4961-9fe9-ef55901a2008" xmlns:ns3="9b9aab31-0c16-4346-9c38-04415f4a4d2d" targetNamespace="http://schemas.microsoft.com/office/2006/metadata/properties" ma:root="true" ma:fieldsID="7bf5c5be76c9a583cf843c56954b1877" ns2:_="" ns3:_="">
    <xsd:import namespace="e9b5038c-8b9f-4961-9fe9-ef55901a2008"/>
    <xsd:import namespace="9b9aab31-0c16-4346-9c38-04415f4a4d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b5038c-8b9f-4961-9fe9-ef55901a20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aab31-0c16-4346-9c38-04415f4a4d2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9D9AEC-6BD3-41DA-B76B-B5B514A8590D}">
  <ds:schemaRefs>
    <ds:schemaRef ds:uri="http://schemas.microsoft.com/office/2006/documentManagement/types"/>
    <ds:schemaRef ds:uri="http://purl.org/dc/terms/"/>
    <ds:schemaRef ds:uri="http://www.w3.org/XML/1998/namespace"/>
    <ds:schemaRef ds:uri="a561810f-854a-4dea-a238-a5d3e50cd792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fe02c6df-75d4-42c2-8f05-f74f9fc64c46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281E0BA-8AE7-4C7B-9A6D-499BA92849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5538E7-4E6B-4391-9D96-1D54EE695B32}"/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933</Words>
  <Application>Microsoft Office PowerPoint</Application>
  <PresentationFormat>Widescreen</PresentationFormat>
  <Paragraphs>264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Helvetica</vt:lpstr>
      <vt:lpstr>Segoe UI Semilight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EIMAN RASHED ALSHAMSI</dc:creator>
  <cp:lastModifiedBy>Shamsa Khamis Saeed Ali</cp:lastModifiedBy>
  <cp:revision>4</cp:revision>
  <dcterms:created xsi:type="dcterms:W3CDTF">2023-05-01T10:02:06Z</dcterms:created>
  <dcterms:modified xsi:type="dcterms:W3CDTF">2023-05-03T15:08:15Z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0x0101008ED8CC9EE4801F4B8F08E004DE5D0B29</vt:lpwstr>
  </property>
</Properties>
</file>